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1"/>
  </p:notesMasterIdLst>
  <p:sldIdLst>
    <p:sldId id="256" r:id="rId2"/>
    <p:sldId id="326" r:id="rId3"/>
    <p:sldId id="278" r:id="rId4"/>
    <p:sldId id="282" r:id="rId5"/>
    <p:sldId id="283" r:id="rId6"/>
    <p:sldId id="285" r:id="rId7"/>
    <p:sldId id="284" r:id="rId8"/>
    <p:sldId id="319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320" r:id="rId22"/>
    <p:sldId id="321" r:id="rId23"/>
    <p:sldId id="322" r:id="rId24"/>
    <p:sldId id="324" r:id="rId25"/>
    <p:sldId id="323" r:id="rId26"/>
    <p:sldId id="300" r:id="rId27"/>
    <p:sldId id="302" r:id="rId28"/>
    <p:sldId id="325" r:id="rId29"/>
    <p:sldId id="272" r:id="rId30"/>
  </p:sldIdLst>
  <p:sldSz cx="24382413" cy="13716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" panose="02040503050406030204" pitchFamily="18" charset="0"/>
      <p:regular r:id="rId36"/>
      <p:bold r:id="rId37"/>
      <p:italic r:id="rId38"/>
      <p:boldItalic r:id="rId39"/>
    </p:embeddedFon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Nekst Semi Bold" pitchFamily="2" charset="0"/>
      <p:regular r:id="rId44"/>
      <p:bold r:id="rId45"/>
    </p:embeddedFont>
    <p:embeddedFont>
      <p:font typeface="Tahoma" panose="020B0604030504040204" pitchFamily="34" charset="0"/>
      <p:regular r:id="rId46"/>
      <p:bold r:id="rId47"/>
      <p:italic r:id="rId48"/>
    </p:embeddedFont>
    <p:embeddedFont>
      <p:font typeface="TT Norms Pro" panose="02000503030000020003" pitchFamily="2" charset="0"/>
      <p:regular r:id="rId49"/>
      <p:bold r:id="rId50"/>
      <p:italic r:id="rId51"/>
      <p:boldItalic r:id="rId52"/>
    </p:embeddedFont>
    <p:embeddedFont>
      <p:font typeface="TT Norms Pro Medium" panose="02000503030000020003" pitchFamily="2" charset="0"/>
      <p:regular r:id="rId53"/>
      <p:italic r:id="rId54"/>
    </p:embeddedFont>
  </p:embeddedFontLst>
  <p:custDataLst>
    <p:tags r:id="rId55"/>
  </p:custDataLst>
  <p:defaultTextStyle>
    <a:defPPr>
      <a:defRPr lang="ru-RU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6" userDrawn="1">
          <p15:clr>
            <a:srgbClr val="A4A3A4"/>
          </p15:clr>
        </p15:guide>
        <p15:guide id="2" pos="150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64" autoAdjust="0"/>
    <p:restoredTop sz="84286" autoAdjust="0"/>
  </p:normalViewPr>
  <p:slideViewPr>
    <p:cSldViewPr snapToGrid="0" showGuides="1">
      <p:cViewPr>
        <p:scale>
          <a:sx n="45" d="100"/>
          <a:sy n="45" d="100"/>
        </p:scale>
        <p:origin x="448" y="456"/>
      </p:cViewPr>
      <p:guideLst>
        <p:guide orient="horz" pos="7926"/>
        <p:guide pos="1507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1" d="100"/>
          <a:sy n="101" d="100"/>
        </p:scale>
        <p:origin x="2508" y="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E627D-15EB-40F5-AEC0-AD078B3D9203}" type="datetimeFigureOut">
              <a:rPr lang="ru-RU" smtClean="0"/>
              <a:t>12.02.2023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AC02-5901-4D7E-90A5-4DB54C8C6E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4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606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sz="1800" dirty="0">
                <a:effectLst/>
                <a:latin typeface="Lato" panose="020F0502020204030203" pitchFamily="34" charset="0"/>
              </a:rPr>
              <a:t>Используйте одни и те же приемы на всех иконках. Первая иконка должна стать вашим ориентиром. Все остальные должны быть достаточно похожими на нее не только по визуальному весу, но и по толщине контуров, цвету, способам передачи объема и т.д. </a:t>
            </a:r>
            <a:endParaRPr lang="ru-RU" dirty="0"/>
          </a:p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7222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Количество используемых различных толщин контуров не должно превышать двух.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231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dirty="0"/>
              <a:t>Старайтесь продумывать заранее логику распределения толщин контуров в иконке, например, если вы выбрали делать все внешние контуры толстыми, они все должны быть толстыми. </a:t>
            </a:r>
            <a:r>
              <a:rPr lang="ru-RU" sz="1800" dirty="0">
                <a:effectLst/>
                <a:latin typeface="Lato" panose="020F0502020204030203" pitchFamily="34" charset="0"/>
              </a:rPr>
              <a:t>Можно выделять толстым контуром более крупные объекты и тонкими - более мелкие. </a:t>
            </a: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983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Lato" panose="020F0502020204030203" pitchFamily="34" charset="0"/>
              </a:rPr>
              <a:t>Минимальный размер промежутков на контуре должен быть равен его толщине. Больше можно, а меньше - нежелательно. </a:t>
            </a:r>
            <a:endParaRPr lang="ru-RU" dirty="0"/>
          </a:p>
          <a:p>
            <a:r>
              <a:rPr lang="ru-RU" sz="1800" dirty="0">
                <a:effectLst/>
                <a:latin typeface="Lato" panose="020F0502020204030203" pitchFamily="34" charset="0"/>
              </a:rPr>
              <a:t>Расстояние между соседними контурами и объектами на иконке должно быть не меньше толщины основного контура.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835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sz="1800" dirty="0">
                <a:effectLst/>
                <a:latin typeface="Lato" panose="020F0502020204030203" pitchFamily="34" charset="0"/>
              </a:rPr>
              <a:t>Контуры должны быть идеально состыкованы, чтобы визуально они представляли собой единое целое. Либо правило предыдущего слайда: оптимальное расстояние между соседними контурами – толщина одного контура. </a:t>
            </a: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121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sz="1800" dirty="0">
                <a:effectLst/>
                <a:latin typeface="Lato" panose="020F0502020204030203" pitchFamily="34" charset="0"/>
              </a:rPr>
              <a:t>Детали вроде бликов, линий движения или теней на всех иконках должны быть сделаны по одному принципу. Если блики контурами - везде контуры. Если тени фигурами с заливкой – везде фигурами с заливкой. </a:t>
            </a: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66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sz="1800" dirty="0">
                <a:effectLst/>
                <a:latin typeface="Lato" panose="020F0502020204030203" pitchFamily="34" charset="0"/>
              </a:rPr>
              <a:t>Чтобы сет выглядел цельно и аккуратно, лучше выбрать что-то одно: либо фронтальные иконки, т.е. везде только вид спереди, либо с перспективой. </a:t>
            </a: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824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изменить картинку </a:t>
            </a:r>
          </a:p>
          <a:p>
            <a:r>
              <a:rPr lang="ru-RU" dirty="0"/>
              <a:t>Клик по изображению – сверху Формат – область выделения</a:t>
            </a:r>
          </a:p>
          <a:p>
            <a:r>
              <a:rPr lang="ru-RU" dirty="0"/>
              <a:t>Выбрать</a:t>
            </a:r>
            <a:r>
              <a:rPr lang="ru-RU" baseline="0" dirty="0"/>
              <a:t> Рисунок – можно удалить и вставить другой, правый клик по рисунку, переместить на задний план</a:t>
            </a:r>
            <a:endParaRPr lang="ru-RU" dirty="0"/>
          </a:p>
          <a:p>
            <a:r>
              <a:rPr lang="ru-RU" dirty="0"/>
              <a:t>Сверху формат – обрезка, обрезать как нужно, двигать картинку, чтобы получить нужное изображение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854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sz="1800" dirty="0">
                <a:effectLst/>
                <a:latin typeface="Lato" panose="020F0502020204030203" pitchFamily="34" charset="0"/>
              </a:rPr>
              <a:t>Старайтесь избегать слишком насыщенных и слишком бледных цветов с явными серыми оттенками. </a:t>
            </a:r>
            <a:r>
              <a:rPr lang="ru-RU" sz="1800" dirty="0" err="1">
                <a:effectLst/>
                <a:latin typeface="Lato" panose="020F0502020204030203" pitchFamily="34" charset="0"/>
              </a:rPr>
              <a:t>Туть</a:t>
            </a:r>
            <a:r>
              <a:rPr lang="ru-RU" sz="1800" dirty="0">
                <a:effectLst/>
                <a:latin typeface="Lato" panose="020F0502020204030203" pitchFamily="34" charset="0"/>
              </a:rPr>
              <a:t> наиболее безопасный диапазон. В этой области можно подобрать и очень яркие, и довольно бледные, нежные цвета.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986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sz="1800" dirty="0">
                <a:effectLst/>
                <a:latin typeface="Lato" panose="020F0502020204030203" pitchFamily="34" charset="0"/>
              </a:rPr>
              <a:t>Можно использовать один, два или три цвета. Большее количество цветов может перегрузить даже полноценную иллюстрацию, а иконки - тем более. </a:t>
            </a: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009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0237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sz="1800" dirty="0">
                <a:effectLst/>
                <a:latin typeface="Lato" panose="020F0502020204030203" pitchFamily="34" charset="0"/>
              </a:rPr>
              <a:t>Можно использовать один, два или три цвета. Большее количество цветов может перегрузить даже полноценную иллюстрацию, а иконки - тем более. </a:t>
            </a: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269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В зависимости от степени детализации допускается 3-5-7 оттенков на весь сет иконок. В большинстве случаев это чрезмерно и можно ограничиться 1 цветом или 2-3 оттенками.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247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sz="1800" dirty="0">
                <a:effectLst/>
                <a:latin typeface="Lato" panose="020F0502020204030203" pitchFamily="34" charset="0"/>
              </a:rPr>
              <a:t>Все иконки должны быть в одних и тех же цветах. Не нужно для каждой подбирать отдельные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302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sz="1800" dirty="0">
                <a:effectLst/>
                <a:latin typeface="Lato" panose="020F0502020204030203" pitchFamily="34" charset="0"/>
              </a:rPr>
              <a:t>Он или везде или нигде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51916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Lato" panose="020F0502020204030203" pitchFamily="34" charset="0"/>
              </a:rPr>
              <a:t>Если у иконок планируется какой-либо фон, то все иконки должны легко на нем читаться. Желательно подбирать цвет для фона в общей гамме всего сета. </a:t>
            </a:r>
            <a:endParaRPr lang="ru-RU" sz="1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348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689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933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sz="1800" dirty="0">
                <a:effectLst/>
                <a:latin typeface="Lato" panose="020F0502020204030203" pitchFamily="34" charset="0"/>
              </a:rPr>
              <a:t>Объем для иконок должен быть максимально упрощенный. Только свет, только тень, только блики. Не нужно добавлять полноценный объем, опираясь на теорию светотени. </a:t>
            </a:r>
            <a:endParaRPr lang="ru-RU" dirty="0"/>
          </a:p>
          <a:p>
            <a:r>
              <a:rPr lang="ru-RU" sz="1800" dirty="0">
                <a:effectLst/>
                <a:latin typeface="Lato" panose="020F0502020204030203" pitchFamily="34" charset="0"/>
              </a:rPr>
              <a:t>Не нужно добавлять объем выборочно - на одну-две иконки, остальные оставляя без него. Иначе те, что с объемом, будут выпадать по стилистике из всего сета и привлекать к себе больше внимания. </a:t>
            </a:r>
            <a:endParaRPr lang="ru-RU" dirty="0"/>
          </a:p>
          <a:p>
            <a:r>
              <a:rPr lang="ru-RU" sz="1800" dirty="0">
                <a:effectLst/>
                <a:latin typeface="Lato" panose="020F0502020204030203" pitchFamily="34" charset="0"/>
              </a:rPr>
              <a:t>Объем должен быть в одном стиле. Тени, свет и блики можно обозначать контурами, градиентами или фигурами с заливками.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91952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41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изменить картинку </a:t>
            </a:r>
          </a:p>
          <a:p>
            <a:r>
              <a:rPr lang="ru-RU" dirty="0"/>
              <a:t>Клик по изображению – сверху Формат – область выделения</a:t>
            </a:r>
          </a:p>
          <a:p>
            <a:r>
              <a:rPr lang="ru-RU" dirty="0"/>
              <a:t>Выбрать</a:t>
            </a:r>
            <a:r>
              <a:rPr lang="ru-RU" baseline="0" dirty="0"/>
              <a:t> Рисунок – можно удалить и вставить другой, правый клик по рисунку, переместить на задний план</a:t>
            </a:r>
            <a:endParaRPr lang="ru-RU" dirty="0"/>
          </a:p>
          <a:p>
            <a:r>
              <a:rPr lang="ru-RU" dirty="0"/>
              <a:t>Сверху формат – обрезка, обрезать как нужно, двигать картинку, чтобы получить нужное изображение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993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Lato" panose="020F0502020204030203" pitchFamily="34" charset="0"/>
              </a:rPr>
              <a:t>Самое главное, что нужно помнить: образы должны быть узнаваемые и простые. </a:t>
            </a:r>
            <a:endParaRPr lang="ru-RU" dirty="0"/>
          </a:p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Lato" panose="020F0502020204030203" pitchFamily="34" charset="0"/>
              </a:rPr>
              <a:t>Чтобы облегчить себе поиск удачного образа, пользуйтесь референсами. Иконка должна ассоциироваться с выбранным словом или отображать задуманный процесс. 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37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502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это же время появляются </a:t>
            </a:r>
            <a:r>
              <a:rPr lang="ru-RU" sz="24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таймлайны</a:t>
            </a:r>
            <a:r>
              <a:rPr lang="ru-RU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«хронологические карты». </a:t>
            </a: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Впервые такой вариант отображения информации предложил </a:t>
            </a:r>
            <a:r>
              <a:rPr lang="en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Jacques </a:t>
            </a:r>
            <a:r>
              <a:rPr lang="en" sz="24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Barbeu-Dubourg</a:t>
            </a:r>
            <a:r>
              <a:rPr lang="en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24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создавший «График всей истории».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09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изменить картинку </a:t>
            </a:r>
          </a:p>
          <a:p>
            <a:r>
              <a:rPr lang="ru-RU" dirty="0"/>
              <a:t>Клик по изображению – сверху Формат – область выделения</a:t>
            </a:r>
          </a:p>
          <a:p>
            <a:r>
              <a:rPr lang="ru-RU" dirty="0"/>
              <a:t>Выбрать</a:t>
            </a:r>
            <a:r>
              <a:rPr lang="ru-RU" baseline="0" dirty="0"/>
              <a:t> Рисунок – можно удалить и вставить другой, правый клик по рисунку, переместить на задний план</a:t>
            </a:r>
            <a:endParaRPr lang="ru-RU" dirty="0"/>
          </a:p>
          <a:p>
            <a:r>
              <a:rPr lang="ru-RU" dirty="0"/>
              <a:t>Сверху формат – обрезка, обрезать как нужно, двигать картинку, чтобы получить нужное изображение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016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ru-RU" sz="1800" dirty="0">
                <a:effectLst/>
                <a:latin typeface="Lato" panose="020F0502020204030203" pitchFamily="34" charset="0"/>
              </a:rPr>
              <a:t>Все иконки должны иметь примерно одинаковый визуальный вес. Это легко определить, положив на них размытие. Если все хорошо, они будут представлять из себя примерно одинаковые пятна. Используйте сетку для самопроверки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931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Lato" panose="020F0502020204030203" pitchFamily="34" charset="0"/>
              </a:rPr>
              <a:t>Старайтесь добавлять одинаковое количество деталей. На примере видно, что правая иконка выбивается из всего ряда, т.к. она выглядит пустой. Ей не хватает дополнительной детализации, если рассматривать ее в рамках единого набора</a:t>
            </a:r>
            <a:endParaRPr lang="ru-RU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666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5185743"/>
            <a:ext cx="9952581" cy="4314960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мероприятия</a:t>
            </a:r>
            <a:br>
              <a:rPr lang="ru-RU" dirty="0"/>
            </a:br>
            <a:r>
              <a:rPr lang="ru-RU" dirty="0"/>
              <a:t>в одну, две</a:t>
            </a:r>
            <a:br>
              <a:rPr lang="ru-RU" dirty="0"/>
            </a:br>
            <a:r>
              <a:rPr lang="ru-RU" dirty="0"/>
              <a:t>или более строк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9569590"/>
            <a:ext cx="9952581" cy="199955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Фамилия Имя Отчество</a:t>
            </a:r>
            <a:br>
              <a:rPr lang="ru-RU" dirty="0"/>
            </a:br>
            <a:r>
              <a:rPr lang="ru-RU" dirty="0"/>
              <a:t>Должность спикера в одну</a:t>
            </a:r>
            <a:br>
              <a:rPr lang="ru-RU" dirty="0"/>
            </a:br>
            <a:r>
              <a:rPr lang="ru-RU" dirty="0"/>
              <a:t>или более строк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0560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формирует приоритетные направления научно-исследовательской деятельности университета </a:t>
            </a:r>
            <a:br>
              <a:rPr lang="ru-RU" dirty="0"/>
            </a:br>
            <a:r>
              <a:rPr lang="ru-RU" dirty="0"/>
              <a:t>с целью создания и освоения </a:t>
            </a:r>
            <a:br>
              <a:rPr lang="ru-RU" dirty="0"/>
            </a:br>
            <a:r>
              <a:rPr lang="ru-RU" dirty="0"/>
              <a:t>новых технологий, становления </a:t>
            </a:r>
            <a:br>
              <a:rPr lang="ru-RU" dirty="0"/>
            </a:br>
            <a:r>
              <a:rPr lang="ru-RU" dirty="0"/>
              <a:t>и развития научных школ</a:t>
            </a:r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338232" y="7037794"/>
            <a:ext cx="6897051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Достижения науки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7037794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Научное сообщество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4389" y="7037793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События отрасли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8674101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занимается развитием научно-технического потенциала подразделений университета, отдельных сотрудников и университета</a:t>
            </a:r>
            <a:br>
              <a:rPr lang="ru-RU" dirty="0"/>
            </a:br>
            <a:r>
              <a:rPr lang="ru-RU" dirty="0"/>
              <a:t>в целом, способствует правовой охране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5499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Информация о реализуемых образовательных программах,</a:t>
            </a:r>
            <a:br>
              <a:rPr lang="ru-RU" dirty="0"/>
            </a:br>
            <a:r>
              <a:rPr lang="ru-RU" dirty="0"/>
              <a:t>в том числе о реализуемых адаптированных образователь-</a:t>
            </a:r>
            <a:br>
              <a:rPr lang="ru-RU" dirty="0"/>
            </a:br>
            <a:r>
              <a:rPr lang="ru-RU" dirty="0" err="1"/>
              <a:t>ных</a:t>
            </a:r>
            <a:r>
              <a:rPr lang="ru-RU" dirty="0"/>
              <a:t> программах, с указанием </a:t>
            </a:r>
            <a:br>
              <a:rPr lang="ru-RU" dirty="0"/>
            </a:br>
            <a:r>
              <a:rPr lang="ru-RU" dirty="0"/>
              <a:t>в отношении каждой </a:t>
            </a:r>
            <a:r>
              <a:rPr lang="ru-RU" dirty="0" err="1"/>
              <a:t>образо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 err="1"/>
              <a:t>вательной</a:t>
            </a:r>
            <a:r>
              <a:rPr lang="ru-RU" dirty="0"/>
              <a:t> программы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4776190"/>
            <a:ext cx="2217600" cy="183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351" y="4599790"/>
            <a:ext cx="1764000" cy="2016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300" y="4401790"/>
            <a:ext cx="1924670" cy="2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35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2442825" y="4707604"/>
            <a:ext cx="11939588" cy="57127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4572755"/>
            <a:ext cx="10627535" cy="77002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has been the industry's standard dummy text ever since the 1500s, when an unknown printer took a galley </a:t>
            </a:r>
            <a:br>
              <a:rPr lang="en-US" dirty="0"/>
            </a:br>
            <a:r>
              <a:rPr lang="en-US" dirty="0"/>
              <a:t>of type and scrambled it to make a type </a:t>
            </a:r>
            <a:br>
              <a:rPr lang="en-US" dirty="0"/>
            </a:br>
            <a:r>
              <a:rPr lang="en-US" dirty="0"/>
              <a:t>specimen book. It has survived not only </a:t>
            </a:r>
            <a:br>
              <a:rPr lang="en-US" dirty="0"/>
            </a:br>
            <a:r>
              <a:rPr lang="en-US" dirty="0"/>
              <a:t>five centuries, but also the leap into electronic typesetting, remaining essentially unchanged. It was </a:t>
            </a:r>
            <a:r>
              <a:rPr lang="en-US" dirty="0" err="1"/>
              <a:t>popularised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35339" y="5373052"/>
            <a:ext cx="6937374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1-е место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35946" y="6648450"/>
            <a:ext cx="6936767" cy="3314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 err="1"/>
              <a:t>cреди</a:t>
            </a:r>
            <a:r>
              <a:rPr lang="ru-RU" dirty="0"/>
              <a:t> вузов Проекта 5–100 </a:t>
            </a:r>
            <a:br>
              <a:rPr lang="ru-RU" dirty="0"/>
            </a:br>
            <a:r>
              <a:rPr lang="ru-RU" dirty="0"/>
              <a:t>по количеству публикаций </a:t>
            </a:r>
            <a:br>
              <a:rPr lang="ru-RU" dirty="0"/>
            </a:br>
            <a:r>
              <a:rPr lang="ru-RU" dirty="0"/>
              <a:t>в материаловедении </a:t>
            </a:r>
            <a:br>
              <a:rPr lang="ru-RU" dirty="0"/>
            </a:br>
            <a:r>
              <a:rPr lang="ru-RU" dirty="0"/>
              <a:t>в журналах первого квартиля по SNIP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279" y="5430202"/>
            <a:ext cx="2167200" cy="18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1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0" y="4707604"/>
            <a:ext cx="24382413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655320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is simply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4" name="Текст 6"/>
          <p:cNvSpPr>
            <a:spLocks noGrp="1"/>
          </p:cNvSpPr>
          <p:nvPr>
            <p:ph type="body" sz="quarter" idx="26" hasCustomPrompt="1"/>
          </p:nvPr>
        </p:nvSpPr>
        <p:spPr>
          <a:xfrm>
            <a:off x="1297765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5" y="969264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878612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29" hasCustomPrompt="1"/>
          </p:nvPr>
        </p:nvSpPr>
        <p:spPr>
          <a:xfrm>
            <a:off x="12364228" y="6553200"/>
            <a:ext cx="10627535" cy="51968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br>
              <a:rPr lang="en-US" dirty="0"/>
            </a:br>
            <a:r>
              <a:rPr lang="en-US" dirty="0"/>
              <a:t>It has survived not only five centuries</a:t>
            </a:r>
          </a:p>
        </p:txBody>
      </p:sp>
      <p:sp>
        <p:nvSpPr>
          <p:cNvPr id="25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64228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</p:spTree>
    <p:extLst>
      <p:ext uri="{BB962C8B-B14F-4D97-AF65-F5344CB8AC3E}">
        <p14:creationId xmlns:p14="http://schemas.microsoft.com/office/powerpoint/2010/main" val="766217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1" y="3907504"/>
            <a:ext cx="11668538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6" y="5697107"/>
            <a:ext cx="9217834" cy="507691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4790588"/>
            <a:ext cx="92178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4370696"/>
            <a:ext cx="3749905" cy="20974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6468184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1510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7281725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8328993"/>
            <a:ext cx="14312959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 and</a:t>
            </a:r>
            <a:br>
              <a:rPr lang="en-US" dirty="0"/>
            </a:br>
            <a:r>
              <a:rPr lang="en-US" dirty="0"/>
              <a:t>typesetting industry. Lorem Ipsum has been the industry's</a:t>
            </a:r>
            <a:br>
              <a:rPr lang="en-US" dirty="0"/>
            </a:br>
            <a:r>
              <a:rPr lang="en-US" dirty="0"/>
              <a:t>standard dummy text ever since the 1500s, when </a:t>
            </a:r>
            <a:br>
              <a:rPr lang="en-US" dirty="0"/>
            </a:br>
            <a:r>
              <a:rPr lang="en-US" dirty="0"/>
              <a:t>an unknown printer took a galley of type and scrambled</a:t>
            </a:r>
            <a:br>
              <a:rPr lang="en-US" dirty="0"/>
            </a:br>
            <a:r>
              <a:rPr lang="en-US" dirty="0"/>
              <a:t>it to make a type specimen book</a:t>
            </a:r>
            <a:endParaRPr lang="ru-RU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55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7" y="4572001"/>
            <a:ext cx="10626784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Стратегической целью НИТУ «МИСИС», согласно </a:t>
            </a:r>
            <a:br>
              <a:rPr lang="ru-RU" dirty="0"/>
            </a:br>
            <a:r>
              <a:rPr lang="ru-RU" dirty="0"/>
              <a:t>участию в Проекте «5–100», является вхождение </a:t>
            </a:r>
            <a:br>
              <a:rPr lang="ru-RU" dirty="0"/>
            </a:br>
            <a:r>
              <a:rPr lang="ru-RU" dirty="0"/>
              <a:t>и закрепление в числе ведущих мировых университетов </a:t>
            </a:r>
            <a:br>
              <a:rPr lang="ru-RU" dirty="0"/>
            </a:br>
            <a:r>
              <a:rPr lang="ru-RU" dirty="0"/>
              <a:t>по основным международным рейтингам (THE, QS), </a:t>
            </a:r>
            <a:br>
              <a:rPr lang="ru-RU" dirty="0"/>
            </a:br>
            <a:r>
              <a:rPr lang="ru-RU" dirty="0"/>
              <a:t>за счёт фундаментальных и прикладных исследований мирового уровня в материаловедении, нано- и </a:t>
            </a:r>
            <a:r>
              <a:rPr lang="ru-RU" dirty="0" err="1"/>
              <a:t>био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/>
              <a:t>технологиях, металлургии и горном деле.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0" y="8533870"/>
            <a:ext cx="11939588" cy="339308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4943270" y="8909945"/>
            <a:ext cx="6982029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ТОП-10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4956411" y="10189483"/>
            <a:ext cx="6968889" cy="1379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spc="-70" baseline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Среди лучших вузов России, </a:t>
            </a:r>
            <a:br>
              <a:rPr lang="ru-RU" dirty="0"/>
            </a:br>
            <a:r>
              <a:rPr lang="ru-RU" dirty="0"/>
              <a:t>по версии «Интерфакс»</a:t>
            </a:r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1" y="9141922"/>
            <a:ext cx="2286000" cy="18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09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</p:spTree>
    <p:extLst>
      <p:ext uri="{BB962C8B-B14F-4D97-AF65-F5344CB8AC3E}">
        <p14:creationId xmlns:p14="http://schemas.microsoft.com/office/powerpoint/2010/main" val="2522694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42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368" y="3512130"/>
            <a:ext cx="3259345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Таблица 2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7804" y="3512131"/>
            <a:ext cx="6937374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Сопроводительный текст</a:t>
            </a:r>
            <a:br>
              <a:rPr lang="ru-RU" dirty="0"/>
            </a:br>
            <a:r>
              <a:rPr lang="ru-RU" dirty="0"/>
              <a:t>к данной таблице</a:t>
            </a:r>
          </a:p>
        </p:txBody>
      </p:sp>
    </p:spTree>
    <p:extLst>
      <p:ext uri="{BB962C8B-B14F-4D97-AF65-F5344CB8AC3E}">
        <p14:creationId xmlns:p14="http://schemas.microsoft.com/office/powerpoint/2010/main" val="1398338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98516" y="10086693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Ленинский проспект, д. 4</a:t>
            </a:r>
            <a:br>
              <a:rPr lang="ru-RU" dirty="0"/>
            </a:br>
            <a:r>
              <a:rPr lang="ru-RU" dirty="0"/>
              <a:t>Москва, 119049</a:t>
            </a:r>
            <a:br>
              <a:rPr lang="ru-RU" dirty="0"/>
            </a:br>
            <a:r>
              <a:rPr lang="ru-RU" dirty="0"/>
              <a:t>тел. +7 (495) 955-00-32</a:t>
            </a:r>
            <a:br>
              <a:rPr lang="ru-RU" dirty="0"/>
            </a:br>
            <a:r>
              <a:rPr lang="ru-RU" dirty="0"/>
              <a:t>e-</a:t>
            </a:r>
            <a:r>
              <a:rPr lang="ru-RU" dirty="0" err="1"/>
              <a:t>mail</a:t>
            </a:r>
            <a:r>
              <a:rPr lang="ru-RU" dirty="0"/>
              <a:t>: kancela@misis.ru</a:t>
            </a:r>
            <a:br>
              <a:rPr lang="ru-RU" dirty="0"/>
            </a:br>
            <a:r>
              <a:rPr lang="ru-RU" dirty="0"/>
              <a:t>misis.ru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184650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58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890843"/>
            <a:ext cx="9952581" cy="2091357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10362149"/>
            <a:ext cx="9952581" cy="121022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Подзаголовок в одну, две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054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362700" y="5147643"/>
            <a:ext cx="12573000" cy="5539407"/>
          </a:xfrm>
        </p:spPr>
        <p:txBody>
          <a:bodyPr anchor="t">
            <a:noAutofit/>
          </a:bodyPr>
          <a:lstStyle>
            <a:lvl1pPr marL="0" marR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</a:t>
            </a:r>
            <a:r>
              <a:rPr lang="ru-RU" dirty="0"/>
              <a:t>Заголовок</a:t>
            </a:r>
            <a:br>
              <a:rPr lang="ru-RU" dirty="0"/>
            </a:br>
            <a:r>
              <a:rPr lang="en-US" dirty="0"/>
              <a:t>       </a:t>
            </a: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1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620000" y="5147643"/>
            <a:ext cx="12573000" cy="3748707"/>
          </a:xfrm>
        </p:spPr>
        <p:txBody>
          <a:bodyPr anchor="t">
            <a:noAutofit/>
          </a:bodyPr>
          <a:lstStyle>
            <a:lvl1pPr algn="l">
              <a:lnSpc>
                <a:spcPts val="13700"/>
              </a:lnSpc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en-US" dirty="0"/>
            </a:br>
            <a:r>
              <a:rPr lang="en-US" dirty="0"/>
              <a:t>     </a:t>
            </a:r>
            <a:r>
              <a:rPr lang="ru-RU" dirty="0"/>
              <a:t>короткий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00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7" y="2163817"/>
            <a:ext cx="7451784" cy="3130078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7017374"/>
            <a:ext cx="9952581" cy="29929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При наличии может</a:t>
            </a:r>
            <a:br>
              <a:rPr lang="ru-RU" dirty="0"/>
            </a:br>
            <a:r>
              <a:rPr lang="ru-RU" dirty="0"/>
              <a:t>размещаться общая</a:t>
            </a:r>
            <a:br>
              <a:rPr lang="ru-RU" dirty="0"/>
            </a:br>
            <a:r>
              <a:rPr lang="ru-RU" dirty="0"/>
              <a:t>информация данного</a:t>
            </a:r>
            <a:br>
              <a:rPr lang="ru-RU" dirty="0"/>
            </a:br>
            <a:r>
              <a:rPr lang="ru-RU" dirty="0"/>
              <a:t>раздела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6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43794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5787113"/>
            <a:ext cx="10626783" cy="65429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</a:t>
            </a:r>
            <a:br>
              <a:rPr lang="en-US" dirty="0"/>
            </a:br>
            <a:r>
              <a:rPr lang="en-US" dirty="0"/>
              <a:t>of the printing and typesetting industry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Lorem Ipsum has been the industry's</a:t>
            </a:r>
            <a:br>
              <a:rPr lang="en-US" dirty="0"/>
            </a:br>
            <a:r>
              <a:rPr lang="en-US" dirty="0"/>
              <a:t>standard dummy text ever since the 1500s, when an unknown printer took a galley</a:t>
            </a:r>
            <a:br>
              <a:rPr lang="en-US" dirty="0"/>
            </a:br>
            <a:r>
              <a:rPr lang="en-US" dirty="0"/>
              <a:t>of type and scrambled it to make a type</a:t>
            </a:r>
            <a:br>
              <a:rPr lang="en-US" dirty="0"/>
            </a:br>
            <a:r>
              <a:rPr lang="en-US" dirty="0"/>
              <a:t>specimen book</a:t>
            </a:r>
            <a:endParaRPr lang="ru-RU" dirty="0"/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8060989" y="9152022"/>
            <a:ext cx="4930774" cy="59355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8060989" y="9745579"/>
            <a:ext cx="4930774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is simply dummy text</a:t>
            </a:r>
            <a:br>
              <a:rPr lang="en-US" dirty="0"/>
            </a:br>
            <a:r>
              <a:rPr lang="en-US" dirty="0"/>
              <a:t>Lorem Ipsum is simply 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5878842" y="8839203"/>
            <a:ext cx="2120397" cy="226995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72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6050292" y="4474746"/>
            <a:ext cx="7362158" cy="24785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«Хотел бы отметить особую роль НИТУ «</a:t>
            </a:r>
            <a:r>
              <a:rPr lang="ru-RU" dirty="0" err="1"/>
              <a:t>МИСиС</a:t>
            </a:r>
            <a:r>
              <a:rPr lang="ru-RU" dirty="0"/>
              <a:t>»</a:t>
            </a:r>
            <a:br>
              <a:rPr lang="ru-RU" dirty="0"/>
            </a:br>
            <a:r>
              <a:rPr lang="ru-RU" dirty="0"/>
              <a:t>в подготовке специалистов для предприятий ОМК.</a:t>
            </a:r>
            <a:br>
              <a:rPr lang="ru-RU" dirty="0"/>
            </a:br>
            <a:r>
              <a:rPr lang="ru-RU" dirty="0"/>
              <a:t>Блестящее качество образования и глубина знаний</a:t>
            </a:r>
            <a:br>
              <a:rPr lang="ru-RU" dirty="0"/>
            </a:br>
            <a:r>
              <a:rPr lang="ru-RU" dirty="0"/>
              <a:t>наших сотрудников, уникальные учебные программы</a:t>
            </a:r>
            <a:br>
              <a:rPr lang="ru-RU" dirty="0"/>
            </a:br>
            <a:r>
              <a:rPr lang="ru-RU" dirty="0"/>
              <a:t>университета, в том числе разработанные специально</a:t>
            </a:r>
            <a:br>
              <a:rPr lang="ru-RU" dirty="0"/>
            </a:br>
            <a:r>
              <a:rPr lang="ru-RU" dirty="0"/>
              <a:t>для нас, — один из главных факторов успеха ОМК»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6050292" y="7110162"/>
            <a:ext cx="7362158" cy="3093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Анатолий Седых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6050292" y="7382126"/>
            <a:ext cx="736215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Председатель правления АО «ОМК».</a:t>
            </a:r>
            <a:br>
              <a:rPr lang="ru-RU" dirty="0"/>
            </a:br>
            <a:r>
              <a:rPr lang="ru-RU" dirty="0"/>
              <a:t>Выпускник МИСИС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5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 userDrawn="1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 userDrawn="1">
          <p15:clr>
            <a:srgbClr val="FBAE40"/>
          </p15:clr>
        </p15:guide>
        <p15:guide id="16" orient="horz" pos="55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737165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3760060"/>
            <a:ext cx="8461710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 dummy</a:t>
            </a:r>
            <a:br>
              <a:rPr lang="en-US" dirty="0"/>
            </a:br>
            <a:r>
              <a:rPr lang="en-US" dirty="0"/>
              <a:t>text of the printing and typesetting</a:t>
            </a:r>
            <a:br>
              <a:rPr lang="en-US" dirty="0"/>
            </a:br>
            <a:r>
              <a:rPr lang="en-US" dirty="0"/>
              <a:t>industry. Lorem Ipsum has been</a:t>
            </a:r>
            <a:br>
              <a:rPr lang="en-US" dirty="0"/>
            </a:br>
            <a:r>
              <a:rPr lang="en-US" dirty="0"/>
              <a:t>the industry's standard dummy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63313" y="7655253"/>
            <a:ext cx="10682129" cy="467486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 </a:t>
            </a:r>
          </a:p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23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672908"/>
            <a:ext cx="7129868" cy="247850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России 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548418"/>
            <a:ext cx="7129868" cy="2719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820381"/>
            <a:ext cx="712986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47487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5990107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115</a:t>
            </a:r>
            <a:endParaRPr lang="ru-RU" dirty="0"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19722471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9665091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982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2030650"/>
            <a:ext cx="6956483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</a:t>
            </a:r>
            <a:br>
              <a:rPr lang="en-US" dirty="0"/>
            </a:br>
            <a:r>
              <a:rPr lang="en-US" dirty="0"/>
              <a:t>dummy text of the printing and typesetting industry</a:t>
            </a:r>
          </a:p>
          <a:p>
            <a:pPr lvl="0"/>
            <a:r>
              <a:rPr lang="en-US" dirty="0"/>
              <a:t>Lorem Ipsum has been</a:t>
            </a:r>
            <a:br>
              <a:rPr lang="en-US" dirty="0"/>
            </a:br>
            <a:r>
              <a:rPr lang="en-US" dirty="0"/>
              <a:t>the industry's standard dummy text ever since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47575" y="8534188"/>
            <a:ext cx="10738355" cy="95663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Lorem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3744860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1707008"/>
            <a:ext cx="3749905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096435"/>
            <a:ext cx="6135954" cy="287550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 России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309875"/>
            <a:ext cx="6956484" cy="2719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581838"/>
            <a:ext cx="6956484" cy="8291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4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63313" y="9448799"/>
            <a:ext cx="10738355" cy="29003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</a:t>
            </a:r>
            <a:br>
              <a:rPr lang="en-US" dirty="0"/>
            </a:br>
            <a:r>
              <a:rPr lang="en-US" dirty="0"/>
              <a:t>printing and typesetting industry Lorem Ipsum has been the industry's standard dummy text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56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36555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5399" y="5123398"/>
            <a:ext cx="6937375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5123397"/>
            <a:ext cx="6937374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2801" y="5123397"/>
            <a:ext cx="6938961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</p:spTree>
    <p:extLst>
      <p:ext uri="{BB962C8B-B14F-4D97-AF65-F5344CB8AC3E}">
        <p14:creationId xmlns:p14="http://schemas.microsoft.com/office/powerpoint/2010/main" val="3236260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 userDrawn="1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5E2A4-72D4-4DC4-9470-54C0EE06E4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53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6" r:id="rId3"/>
    <p:sldLayoutId id="2147483677" r:id="rId4"/>
    <p:sldLayoutId id="2147483678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</p:sldLayoutIdLst>
  <p:hf hd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32528" y="4337332"/>
            <a:ext cx="12162960" cy="3515197"/>
          </a:xfrm>
        </p:spPr>
        <p:txBody>
          <a:bodyPr/>
          <a:lstStyle/>
          <a:p>
            <a:br>
              <a:rPr lang="en-US" sz="7200" dirty="0"/>
            </a:br>
            <a:br>
              <a:rPr lang="en-US" sz="7200" dirty="0"/>
            </a:br>
            <a:r>
              <a:rPr lang="ru-RU" sz="7200" dirty="0"/>
              <a:t>ИНФОГРАФИКА</a:t>
            </a:r>
            <a:endParaRPr lang="ru-RU" sz="13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98516" y="8542069"/>
            <a:ext cx="9952581" cy="1999559"/>
          </a:xfrm>
        </p:spPr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Практика №1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Дата 11">
            <a:extLst>
              <a:ext uri="{FF2B5EF4-FFF2-40B4-BE49-F238E27FC236}">
                <a16:creationId xmlns:a16="http://schemas.microsoft.com/office/drawing/2014/main" id="{EC80368E-2407-E700-0EAC-FFDA58FBA3C2}"/>
              </a:ext>
            </a:extLst>
          </p:cNvPr>
          <p:cNvSpPr txBox="1">
            <a:spLocks/>
          </p:cNvSpPr>
          <p:nvPr/>
        </p:nvSpPr>
        <p:spPr>
          <a:xfrm>
            <a:off x="1300459" y="12109404"/>
            <a:ext cx="790010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1828709" rtl="0" eaLnBrk="1" latinLnBrk="0" hangingPunct="1"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914354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09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063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417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771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126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480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834" algn="l" defTabSz="182870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асс. Рязанова В.Р.</a:t>
            </a:r>
          </a:p>
        </p:txBody>
      </p:sp>
    </p:spTree>
    <p:extLst>
      <p:ext uri="{BB962C8B-B14F-4D97-AF65-F5344CB8AC3E}">
        <p14:creationId xmlns:p14="http://schemas.microsoft.com/office/powerpoint/2010/main" val="897167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8234084" cy="1103759"/>
          </a:xfrm>
        </p:spPr>
        <p:txBody>
          <a:bodyPr/>
          <a:lstStyle/>
          <a:p>
            <a:r>
              <a:rPr lang="ru-RU" sz="6000" dirty="0"/>
              <a:t>Детали</a:t>
            </a:r>
            <a:endParaRPr lang="ru-RU" sz="88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4E730B-4D5C-44F2-B88F-A085C5CD43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1" descr="page32image27337664">
            <a:extLst>
              <a:ext uri="{FF2B5EF4-FFF2-40B4-BE49-F238E27FC236}">
                <a16:creationId xmlns:a16="http://schemas.microsoft.com/office/drawing/2014/main" id="{C9FCFF16-08D1-04D3-7E0B-1A0E9D70A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221" y="5431701"/>
            <a:ext cx="18323970" cy="52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70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8234084" cy="1103759"/>
          </a:xfrm>
        </p:spPr>
        <p:txBody>
          <a:bodyPr/>
          <a:lstStyle/>
          <a:p>
            <a:r>
              <a:rPr lang="ru-RU" sz="6000" dirty="0"/>
              <a:t>Стиль</a:t>
            </a:r>
            <a:endParaRPr lang="ru-RU" sz="88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4E730B-4D5C-44F2-B88F-A085C5CD43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Picture 2" descr="page33image27269216">
            <a:extLst>
              <a:ext uri="{FF2B5EF4-FFF2-40B4-BE49-F238E27FC236}">
                <a16:creationId xmlns:a16="http://schemas.microsoft.com/office/drawing/2014/main" id="{5FBFC16D-8F5E-A654-0456-5DB06EFC1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095" y="5431701"/>
            <a:ext cx="18490221" cy="52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57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8234084" cy="1103759"/>
          </a:xfrm>
        </p:spPr>
        <p:txBody>
          <a:bodyPr/>
          <a:lstStyle/>
          <a:p>
            <a:r>
              <a:rPr lang="ru-RU" sz="6000" dirty="0"/>
              <a:t>Толщина контуров</a:t>
            </a:r>
            <a:endParaRPr lang="ru-RU" sz="88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4E730B-4D5C-44F2-B88F-A085C5CD43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Picture 1" descr="page33image27267344">
            <a:extLst>
              <a:ext uri="{FF2B5EF4-FFF2-40B4-BE49-F238E27FC236}">
                <a16:creationId xmlns:a16="http://schemas.microsoft.com/office/drawing/2014/main" id="{6679FEC6-43CF-46EB-AF57-67B9E664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316" y="5032339"/>
            <a:ext cx="16829780" cy="601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569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8234084" cy="1103759"/>
          </a:xfrm>
        </p:spPr>
        <p:txBody>
          <a:bodyPr/>
          <a:lstStyle/>
          <a:p>
            <a:r>
              <a:rPr lang="ru-RU" sz="6000" dirty="0"/>
              <a:t>ЛОГИКА!!!!!</a:t>
            </a:r>
            <a:endParaRPr lang="ru-RU" sz="88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4E730B-4D5C-44F2-B88F-A085C5CD43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Picture 1" descr="page34image27724016">
            <a:extLst>
              <a:ext uri="{FF2B5EF4-FFF2-40B4-BE49-F238E27FC236}">
                <a16:creationId xmlns:a16="http://schemas.microsoft.com/office/drawing/2014/main" id="{6D0D4161-CD2A-8DAD-ECD6-061FB3F19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644" y="5915852"/>
            <a:ext cx="19847124" cy="424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088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8234084" cy="1103759"/>
          </a:xfrm>
        </p:spPr>
        <p:txBody>
          <a:bodyPr/>
          <a:lstStyle/>
          <a:p>
            <a:r>
              <a:rPr lang="ru-RU" sz="6000" dirty="0"/>
              <a:t>Разрывы контуров, не мозга</a:t>
            </a:r>
            <a:endParaRPr lang="ru-RU" sz="88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4E730B-4D5C-44F2-B88F-A085C5CD43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1" descr="page34image27724640">
            <a:extLst>
              <a:ext uri="{FF2B5EF4-FFF2-40B4-BE49-F238E27FC236}">
                <a16:creationId xmlns:a16="http://schemas.microsoft.com/office/drawing/2014/main" id="{A220D01B-30BA-BF92-AD52-6F11434D8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86" b="54129"/>
          <a:stretch/>
        </p:blipFill>
        <p:spPr bwMode="auto">
          <a:xfrm>
            <a:off x="2371013" y="5730383"/>
            <a:ext cx="4987983" cy="461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 descr="page34image27724640">
            <a:extLst>
              <a:ext uri="{FF2B5EF4-FFF2-40B4-BE49-F238E27FC236}">
                <a16:creationId xmlns:a16="http://schemas.microsoft.com/office/drawing/2014/main" id="{1C0921C5-D5F7-8BD0-A38B-2ADC00EAF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59"/>
          <a:stretch/>
        </p:blipFill>
        <p:spPr bwMode="auto">
          <a:xfrm>
            <a:off x="9211550" y="6129326"/>
            <a:ext cx="12799850" cy="461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779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8234084" cy="1103759"/>
          </a:xfrm>
        </p:spPr>
        <p:txBody>
          <a:bodyPr/>
          <a:lstStyle/>
          <a:p>
            <a:r>
              <a:rPr lang="ru-RU" sz="6000" dirty="0"/>
              <a:t>Стыковка</a:t>
            </a:r>
            <a:endParaRPr lang="ru-RU" sz="88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4E730B-4D5C-44F2-B88F-A085C5CD43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Picture 1" descr="page35image27776912">
            <a:extLst>
              <a:ext uri="{FF2B5EF4-FFF2-40B4-BE49-F238E27FC236}">
                <a16:creationId xmlns:a16="http://schemas.microsoft.com/office/drawing/2014/main" id="{A57B822C-872A-D5ED-7A54-F69EDC272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671" y="5431701"/>
            <a:ext cx="15427070" cy="52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11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8234084" cy="1103759"/>
          </a:xfrm>
        </p:spPr>
        <p:txBody>
          <a:bodyPr/>
          <a:lstStyle/>
          <a:p>
            <a:r>
              <a:rPr lang="ru-RU" sz="6000" dirty="0"/>
              <a:t>Тени</a:t>
            </a:r>
            <a:endParaRPr lang="ru-RU" sz="88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4E730B-4D5C-44F2-B88F-A085C5CD43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1" descr="page35image27771296">
            <a:extLst>
              <a:ext uri="{FF2B5EF4-FFF2-40B4-BE49-F238E27FC236}">
                <a16:creationId xmlns:a16="http://schemas.microsoft.com/office/drawing/2014/main" id="{383AEE27-0336-0635-80BD-DD5EE2A75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14"/>
          <a:stretch/>
        </p:blipFill>
        <p:spPr bwMode="auto">
          <a:xfrm>
            <a:off x="4315959" y="5431701"/>
            <a:ext cx="15653657" cy="52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369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1960284" cy="1878793"/>
          </a:xfrm>
        </p:spPr>
        <p:txBody>
          <a:bodyPr/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Cambria"/>
              <a:buNone/>
            </a:pPr>
            <a:r>
              <a:rPr lang="ru-RU" sz="6000" b="0" i="0" u="none" strike="noStrike" cap="none" dirty="0">
                <a:ea typeface="Cambria"/>
                <a:cs typeface="Cambria"/>
                <a:sym typeface="Cambria"/>
              </a:rPr>
              <a:t>Ракурс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3E4A94-2F34-A193-D958-77ABF4E0A8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Picture 1" descr="page36image27729424">
            <a:extLst>
              <a:ext uri="{FF2B5EF4-FFF2-40B4-BE49-F238E27FC236}">
                <a16:creationId xmlns:a16="http://schemas.microsoft.com/office/drawing/2014/main" id="{F5D197D9-3758-220D-3CEF-79D00D9EC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09" y="5129107"/>
            <a:ext cx="7874498" cy="647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age36image27727136">
            <a:extLst>
              <a:ext uri="{FF2B5EF4-FFF2-40B4-BE49-F238E27FC236}">
                <a16:creationId xmlns:a16="http://schemas.microsoft.com/office/drawing/2014/main" id="{F9358C7B-73E0-D2AE-6F6D-EF8EBAE29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0" y="5129106"/>
            <a:ext cx="8097011" cy="647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459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21756C-7290-2073-6DC4-6B5E656A6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71" y="514350"/>
            <a:ext cx="23520172" cy="13716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24384000" cy="13716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1298516" y="2163817"/>
            <a:ext cx="7896283" cy="3130078"/>
          </a:xfrm>
        </p:spPr>
        <p:txBody>
          <a:bodyPr/>
          <a:lstStyle/>
          <a:p>
            <a:br>
              <a:rPr lang="ru-RU" sz="6600" dirty="0"/>
            </a:br>
            <a:r>
              <a:rPr lang="ru-RU" sz="6600" dirty="0"/>
              <a:t>РАБОТА </a:t>
            </a:r>
            <a:br>
              <a:rPr lang="en-US" sz="6600" dirty="0"/>
            </a:br>
            <a:r>
              <a:rPr lang="ru-RU" sz="6600" dirty="0"/>
              <a:t>С ЦВЕТОМ</a:t>
            </a:r>
            <a:endParaRPr lang="ru-RU" sz="287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Добавим цвета 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этой дыре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61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4C3E4A94-2F34-A193-D958-77ABF4E0A8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8" name="Picture 1" descr="page38image27689792">
            <a:extLst>
              <a:ext uri="{FF2B5EF4-FFF2-40B4-BE49-F238E27FC236}">
                <a16:creationId xmlns:a16="http://schemas.microsoft.com/office/drawing/2014/main" id="{E26DBE30-779F-DDAB-56ED-00CC6185B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978" y="3880184"/>
            <a:ext cx="12651105" cy="844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Заголовок 3">
            <a:extLst>
              <a:ext uri="{FF2B5EF4-FFF2-40B4-BE49-F238E27FC236}">
                <a16:creationId xmlns:a16="http://schemas.microsoft.com/office/drawing/2014/main" id="{02204231-6199-1570-5E9E-09DA08871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1960284" cy="1878793"/>
          </a:xfrm>
        </p:spPr>
        <p:txBody>
          <a:bodyPr/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Cambria"/>
              <a:buNone/>
            </a:pPr>
            <a:r>
              <a:rPr lang="ru-RU" sz="6000" dirty="0"/>
              <a:t>Безопасные цвета</a:t>
            </a:r>
            <a:endParaRPr lang="ru-RU" sz="8800" b="0" i="0" u="none" strike="noStrike" cap="none" dirty="0"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567037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5030112" cy="1103759"/>
          </a:xfrm>
        </p:spPr>
        <p:txBody>
          <a:bodyPr/>
          <a:lstStyle/>
          <a:p>
            <a:r>
              <a:rPr lang="ru-RU" sz="6600" dirty="0"/>
              <a:t>Обещанный </a:t>
            </a:r>
            <a:r>
              <a:rPr lang="en-US" sz="6600" dirty="0"/>
              <a:t>Canvas. </a:t>
            </a:r>
            <a:r>
              <a:rPr lang="ru-RU" sz="6600" dirty="0" err="1"/>
              <a:t>Гоу</a:t>
            </a:r>
            <a:r>
              <a:rPr lang="ru-RU" sz="6600" dirty="0"/>
              <a:t>, я создал</a:t>
            </a:r>
            <a:endParaRPr lang="ru-RU" sz="96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4E730B-4D5C-44F2-B88F-A085C5CD43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97736B-90FA-CCE0-5294-C551971EB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784" y="3900679"/>
            <a:ext cx="8274844" cy="827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76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977804" cy="1878793"/>
          </a:xfrm>
        </p:spPr>
        <p:txBody>
          <a:bodyPr/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Cambria"/>
              <a:buNone/>
            </a:pPr>
            <a:r>
              <a:rPr lang="ru-RU" sz="6000" b="0" i="0" u="none" strike="noStrike" cap="none" dirty="0">
                <a:ea typeface="Cambria"/>
                <a:cs typeface="Cambria"/>
                <a:sym typeface="Cambria"/>
              </a:rPr>
              <a:t>Гармонии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3E4A94-2F34-A193-D958-77ABF4E0A8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1" descr="page39image27741648">
            <a:extLst>
              <a:ext uri="{FF2B5EF4-FFF2-40B4-BE49-F238E27FC236}">
                <a16:creationId xmlns:a16="http://schemas.microsoft.com/office/drawing/2014/main" id="{F29118ED-4CE9-2010-6102-D3D32B7B6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01" y="3994484"/>
            <a:ext cx="12086810" cy="805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356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977804" cy="1878793"/>
          </a:xfrm>
        </p:spPr>
        <p:txBody>
          <a:bodyPr/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Cambria"/>
              <a:buNone/>
            </a:pPr>
            <a:r>
              <a:rPr lang="ru-RU" sz="6000" b="0" i="0" u="none" strike="noStrike" cap="none" dirty="0">
                <a:ea typeface="Cambria"/>
                <a:cs typeface="Cambria"/>
                <a:sym typeface="Cambria"/>
              </a:rPr>
              <a:t>Меньше лучше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3E4A94-2F34-A193-D958-77ABF4E0A8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Picture 1" descr="page40image27697904">
            <a:extLst>
              <a:ext uri="{FF2B5EF4-FFF2-40B4-BE49-F238E27FC236}">
                <a16:creationId xmlns:a16="http://schemas.microsoft.com/office/drawing/2014/main" id="{F95FAD66-5CEB-419A-3658-830A9E87C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87" y="3994484"/>
            <a:ext cx="9640730" cy="826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 descr="page41image27696656">
            <a:extLst>
              <a:ext uri="{FF2B5EF4-FFF2-40B4-BE49-F238E27FC236}">
                <a16:creationId xmlns:a16="http://schemas.microsoft.com/office/drawing/2014/main" id="{15798C9E-DA8D-6DB3-F39F-5947EEBDA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8388" y="3994484"/>
            <a:ext cx="9562279" cy="826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781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977804" cy="1878793"/>
          </a:xfrm>
        </p:spPr>
        <p:txBody>
          <a:bodyPr/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Cambria"/>
              <a:buNone/>
            </a:pPr>
            <a:r>
              <a:rPr lang="ru-RU" sz="6000" b="0" i="0" u="none" strike="noStrike" cap="none" dirty="0">
                <a:ea typeface="Cambria"/>
                <a:cs typeface="Cambria"/>
                <a:sym typeface="Cambria"/>
              </a:rPr>
              <a:t>Оттенков это тоже касается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3E4A94-2F34-A193-D958-77ABF4E0A8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1" descr="page41image27695824">
            <a:extLst>
              <a:ext uri="{FF2B5EF4-FFF2-40B4-BE49-F238E27FC236}">
                <a16:creationId xmlns:a16="http://schemas.microsoft.com/office/drawing/2014/main" id="{D51CF79B-27FD-62A1-7D47-C7E1FC9E7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778" y="4366722"/>
            <a:ext cx="13030856" cy="72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277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5" y="2115691"/>
            <a:ext cx="16389409" cy="1878793"/>
          </a:xfrm>
        </p:spPr>
        <p:txBody>
          <a:bodyPr/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Cambria"/>
              <a:buNone/>
            </a:pPr>
            <a:r>
              <a:rPr lang="ru-RU" sz="6000" dirty="0"/>
              <a:t>Держим стиль, это как удар, только стиль</a:t>
            </a:r>
            <a:endParaRPr lang="ru-RU" sz="8800" b="0" i="0" u="none" strike="noStrike" cap="none" dirty="0">
              <a:ea typeface="Cambria"/>
              <a:cs typeface="Cambria"/>
              <a:sym typeface="Cambria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3E4A94-2F34-A193-D958-77ABF4E0A8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Picture 2" descr="page42image27698528">
            <a:extLst>
              <a:ext uri="{FF2B5EF4-FFF2-40B4-BE49-F238E27FC236}">
                <a16:creationId xmlns:a16="http://schemas.microsoft.com/office/drawing/2014/main" id="{17F55296-9EDA-B551-7CA8-C766FF75D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853" y="4653096"/>
            <a:ext cx="11955870" cy="694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282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5" y="2115691"/>
            <a:ext cx="17703860" cy="1878793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rgbClr val="0C0C0C"/>
              </a:buClr>
              <a:buSzPts val="4000"/>
            </a:pPr>
            <a:r>
              <a:rPr lang="ru-RU" sz="6000" dirty="0"/>
              <a:t>ОСТОРОЖНО! Во дворе злой ГРАДИЕНТ </a:t>
            </a:r>
            <a:r>
              <a:rPr lang="ru-RU" sz="6600" dirty="0">
                <a:effectLst/>
                <a:latin typeface=".Apple Color Emoji UI"/>
              </a:rPr>
              <a:t>😱</a:t>
            </a:r>
            <a:br>
              <a:rPr lang="ru-RU" sz="2400" dirty="0">
                <a:effectLst/>
                <a:latin typeface=".Apple Color Emoji UI"/>
              </a:rPr>
            </a:br>
            <a:endParaRPr lang="ru-RU" sz="16600" b="0" i="0" u="none" strike="noStrike" cap="none" dirty="0">
              <a:ea typeface="Cambria"/>
              <a:cs typeface="Cambria"/>
              <a:sym typeface="Cambria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3E4A94-2F34-A193-D958-77ABF4E0A8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1" descr="page44image27693328">
            <a:extLst>
              <a:ext uri="{FF2B5EF4-FFF2-40B4-BE49-F238E27FC236}">
                <a16:creationId xmlns:a16="http://schemas.microsoft.com/office/drawing/2014/main" id="{E9A523F6-A1AF-E8E3-1F2F-20883CAA6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6" b="70803"/>
          <a:stretch/>
        </p:blipFill>
        <p:spPr bwMode="auto">
          <a:xfrm>
            <a:off x="3841690" y="5174925"/>
            <a:ext cx="7912131" cy="29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 descr="page44image27693328">
            <a:extLst>
              <a:ext uri="{FF2B5EF4-FFF2-40B4-BE49-F238E27FC236}">
                <a16:creationId xmlns:a16="http://schemas.microsoft.com/office/drawing/2014/main" id="{39626FFC-4237-9ABA-D58A-2C48DE879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20" b="33928"/>
          <a:stretch/>
        </p:blipFill>
        <p:spPr bwMode="auto">
          <a:xfrm>
            <a:off x="3841694" y="8691912"/>
            <a:ext cx="7912127" cy="29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" descr="page44image27693328">
            <a:extLst>
              <a:ext uri="{FF2B5EF4-FFF2-40B4-BE49-F238E27FC236}">
                <a16:creationId xmlns:a16="http://schemas.microsoft.com/office/drawing/2014/main" id="{C3CB48E5-CFC1-546B-E03E-BED90DEC6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48"/>
          <a:stretch/>
        </p:blipFill>
        <p:spPr bwMode="auto">
          <a:xfrm>
            <a:off x="13432116" y="5174924"/>
            <a:ext cx="7913409" cy="298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596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5" y="2115691"/>
            <a:ext cx="17703860" cy="1878793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rgbClr val="0C0C0C"/>
              </a:buClr>
              <a:buSzPts val="4000"/>
            </a:pPr>
            <a:r>
              <a:rPr lang="ru-RU" sz="6000" dirty="0"/>
              <a:t>Контраст</a:t>
            </a:r>
            <a:endParaRPr lang="ru-RU" sz="16600" b="0" i="0" u="none" strike="noStrike" cap="none" dirty="0">
              <a:ea typeface="Cambria"/>
              <a:cs typeface="Cambria"/>
              <a:sym typeface="Cambria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3E4A94-2F34-A193-D958-77ABF4E0A8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Picture 1" descr="page45image27694992">
            <a:extLst>
              <a:ext uri="{FF2B5EF4-FFF2-40B4-BE49-F238E27FC236}">
                <a16:creationId xmlns:a16="http://schemas.microsoft.com/office/drawing/2014/main" id="{00CA4FF7-1DD4-9189-C77D-AC53256B0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49" y="3591483"/>
            <a:ext cx="11822314" cy="827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300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8234084" cy="1103759"/>
          </a:xfrm>
        </p:spPr>
        <p:txBody>
          <a:bodyPr/>
          <a:lstStyle/>
          <a:p>
            <a:r>
              <a:rPr lang="ru-RU" sz="6000" dirty="0"/>
              <a:t>Детали и цвет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4E730B-4D5C-44F2-B88F-A085C5CD43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Picture 1" descr="page46image27691872">
            <a:extLst>
              <a:ext uri="{FF2B5EF4-FFF2-40B4-BE49-F238E27FC236}">
                <a16:creationId xmlns:a16="http://schemas.microsoft.com/office/drawing/2014/main" id="{3D26BE4A-A779-C5D2-4384-599B6CB98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005" y="3959278"/>
            <a:ext cx="11463565" cy="764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30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8234084" cy="1103759"/>
          </a:xfrm>
        </p:spPr>
        <p:txBody>
          <a:bodyPr/>
          <a:lstStyle/>
          <a:p>
            <a:r>
              <a:rPr lang="ru-RU" sz="6000" dirty="0"/>
              <a:t>Поиграем. Найдите отличия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4E730B-4D5C-44F2-B88F-A085C5CD43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Picture 1" descr="page48image27775248">
            <a:extLst>
              <a:ext uri="{FF2B5EF4-FFF2-40B4-BE49-F238E27FC236}">
                <a16:creationId xmlns:a16="http://schemas.microsoft.com/office/drawing/2014/main" id="{79960CC8-8C2C-7510-029C-9CC73A5A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195" y="3664193"/>
            <a:ext cx="14854021" cy="839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293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8234084" cy="1103759"/>
          </a:xfrm>
        </p:spPr>
        <p:txBody>
          <a:bodyPr/>
          <a:lstStyle/>
          <a:p>
            <a:r>
              <a:rPr lang="ru-RU" sz="6000" dirty="0"/>
              <a:t>Не увлекаемся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4E730B-4D5C-44F2-B88F-A085C5CD43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1" descr="page48image27781488">
            <a:extLst>
              <a:ext uri="{FF2B5EF4-FFF2-40B4-BE49-F238E27FC236}">
                <a16:creationId xmlns:a16="http://schemas.microsoft.com/office/drawing/2014/main" id="{ABBE7840-E3CA-BBFB-3171-CE2B28D2A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18" y="4628007"/>
            <a:ext cx="12945140" cy="723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105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Ленинский проспект, д. 4</a:t>
            </a:r>
            <a:b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Москва, 119049</a:t>
            </a:r>
            <a:b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тел. +7 (495) 955-00-32</a:t>
            </a:r>
            <a:b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e-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mail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kancela@misis.ru</a:t>
            </a:r>
            <a:b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misis.ru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Спасибо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91267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24384000" cy="13716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1298516" y="2163817"/>
            <a:ext cx="7896283" cy="3130078"/>
          </a:xfrm>
        </p:spPr>
        <p:txBody>
          <a:bodyPr/>
          <a:lstStyle/>
          <a:p>
            <a:r>
              <a:rPr lang="ru-RU" sz="6600" dirty="0"/>
              <a:t>С ЧЕГО НАЧИНАЕТСЯ ИКОНКА?</a:t>
            </a:r>
            <a:endParaRPr lang="ru-RU" sz="11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Приступимс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pic>
        <p:nvPicPr>
          <p:cNvPr id="8" name="Picture 1" descr="page35image27774624">
            <a:extLst>
              <a:ext uri="{FF2B5EF4-FFF2-40B4-BE49-F238E27FC236}">
                <a16:creationId xmlns:a16="http://schemas.microsoft.com/office/drawing/2014/main" id="{B129E53E-5BD4-00A6-0020-1F866C6B71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3" r="22891"/>
          <a:stretch/>
        </p:blipFill>
        <p:spPr bwMode="auto">
          <a:xfrm>
            <a:off x="15181758" y="5585276"/>
            <a:ext cx="5269993" cy="65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88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2087284" cy="1103759"/>
          </a:xfrm>
        </p:spPr>
        <p:txBody>
          <a:bodyPr/>
          <a:lstStyle/>
          <a:p>
            <a:r>
              <a:rPr lang="ru-RU" sz="6600" dirty="0"/>
              <a:t>Образы</a:t>
            </a:r>
            <a:endParaRPr lang="ru-RU" sz="96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4E730B-4D5C-44F2-B88F-A085C5CD43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2" descr="page27image27456512">
            <a:extLst>
              <a:ext uri="{FF2B5EF4-FFF2-40B4-BE49-F238E27FC236}">
                <a16:creationId xmlns:a16="http://schemas.microsoft.com/office/drawing/2014/main" id="{53C65964-A471-0890-6E8B-F5E18D549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382" y="8001921"/>
            <a:ext cx="17967240" cy="359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 descr="page27image27453808">
            <a:extLst>
              <a:ext uri="{FF2B5EF4-FFF2-40B4-BE49-F238E27FC236}">
                <a16:creationId xmlns:a16="http://schemas.microsoft.com/office/drawing/2014/main" id="{F214195E-F0FD-4B34-F972-42FE089EDC84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831" y="3618900"/>
            <a:ext cx="16708341" cy="37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83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2087284" cy="1103759"/>
          </a:xfrm>
        </p:spPr>
        <p:txBody>
          <a:bodyPr/>
          <a:lstStyle/>
          <a:p>
            <a:r>
              <a:rPr lang="ru-RU" sz="6000" dirty="0"/>
              <a:t>Образы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4E730B-4D5C-44F2-B88F-A085C5CD43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Picture 1" descr="page28image27315872">
            <a:extLst>
              <a:ext uri="{FF2B5EF4-FFF2-40B4-BE49-F238E27FC236}">
                <a16:creationId xmlns:a16="http://schemas.microsoft.com/office/drawing/2014/main" id="{5C5255FA-9D6A-0DE7-C6C4-2132F06CC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18"/>
          <a:stretch/>
        </p:blipFill>
        <p:spPr bwMode="auto">
          <a:xfrm>
            <a:off x="4540695" y="3976033"/>
            <a:ext cx="15204186" cy="836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63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5567084" cy="1103759"/>
          </a:xfrm>
        </p:spPr>
        <p:txBody>
          <a:bodyPr/>
          <a:lstStyle/>
          <a:p>
            <a:r>
              <a:rPr lang="ru-RU" sz="6000" dirty="0"/>
              <a:t>Образы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4E730B-4D5C-44F2-B88F-A085C5CD43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1" descr="page28image27315872">
            <a:extLst>
              <a:ext uri="{FF2B5EF4-FFF2-40B4-BE49-F238E27FC236}">
                <a16:creationId xmlns:a16="http://schemas.microsoft.com/office/drawing/2014/main" id="{633D6B3C-6472-02F4-CDD7-962997CCE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33"/>
          <a:stretch/>
        </p:blipFill>
        <p:spPr bwMode="auto">
          <a:xfrm>
            <a:off x="4544747" y="3657600"/>
            <a:ext cx="15292917" cy="734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650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5567084" cy="1103759"/>
          </a:xfrm>
        </p:spPr>
        <p:txBody>
          <a:bodyPr/>
          <a:lstStyle/>
          <a:p>
            <a:r>
              <a:rPr lang="ru-RU" sz="6000" dirty="0"/>
              <a:t>Образы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4E730B-4D5C-44F2-B88F-A085C5CD43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2" descr="page30image27767184">
            <a:extLst>
              <a:ext uri="{FF2B5EF4-FFF2-40B4-BE49-F238E27FC236}">
                <a16:creationId xmlns:a16="http://schemas.microsoft.com/office/drawing/2014/main" id="{681E23A8-D32D-3742-0951-29C4CA66F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07" y="4367193"/>
            <a:ext cx="16544797" cy="38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page30image27766768">
            <a:extLst>
              <a:ext uri="{FF2B5EF4-FFF2-40B4-BE49-F238E27FC236}">
                <a16:creationId xmlns:a16="http://schemas.microsoft.com/office/drawing/2014/main" id="{B7476EC3-8DA4-3E58-3776-4B53ED702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487" y="8963892"/>
            <a:ext cx="10683771" cy="231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406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24384000" cy="13716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1298516" y="2163817"/>
            <a:ext cx="7896283" cy="3130078"/>
          </a:xfrm>
        </p:spPr>
        <p:txBody>
          <a:bodyPr/>
          <a:lstStyle/>
          <a:p>
            <a:br>
              <a:rPr lang="ru-RU" sz="6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6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ПРОВЕРКА ВИЗУАЛЬНОСТИ</a:t>
            </a:r>
            <a:endParaRPr lang="ru-RU" sz="11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Наконец рисуем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pic>
        <p:nvPicPr>
          <p:cNvPr id="8" name="Picture 1" descr="page35image27774624">
            <a:extLst>
              <a:ext uri="{FF2B5EF4-FFF2-40B4-BE49-F238E27FC236}">
                <a16:creationId xmlns:a16="http://schemas.microsoft.com/office/drawing/2014/main" id="{B129E53E-5BD4-00A6-0020-1F866C6B71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3" r="22891"/>
          <a:stretch/>
        </p:blipFill>
        <p:spPr bwMode="auto">
          <a:xfrm>
            <a:off x="15181758" y="5585276"/>
            <a:ext cx="5269993" cy="65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435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821EF5E-95B8-268A-E90B-C7690C5E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5567084" cy="1103759"/>
          </a:xfrm>
        </p:spPr>
        <p:txBody>
          <a:bodyPr/>
          <a:lstStyle/>
          <a:p>
            <a:r>
              <a:rPr lang="ru-RU" sz="6000" dirty="0"/>
              <a:t>Визуальный вес </a:t>
            </a:r>
            <a:endParaRPr lang="ru-RU" sz="88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4E730B-4D5C-44F2-B88F-A085C5CD43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Picture 1" descr="page31image27263184">
            <a:extLst>
              <a:ext uri="{FF2B5EF4-FFF2-40B4-BE49-F238E27FC236}">
                <a16:creationId xmlns:a16="http://schemas.microsoft.com/office/drawing/2014/main" id="{A4A81718-0885-BD42-B9AE-661926D1F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553" y="3937110"/>
            <a:ext cx="17081305" cy="371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age31image27263600">
            <a:extLst>
              <a:ext uri="{FF2B5EF4-FFF2-40B4-BE49-F238E27FC236}">
                <a16:creationId xmlns:a16="http://schemas.microsoft.com/office/drawing/2014/main" id="{ECDB381F-0849-7A53-8DC1-C94840FBF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553" y="8710278"/>
            <a:ext cx="17081304" cy="342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9452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7b046ea12b569ac8bf86d82b576cb1034ccd2f"/>
</p:tagLst>
</file>

<file path=ppt/theme/theme1.xml><?xml version="1.0" encoding="utf-8"?>
<a:theme xmlns:a="http://schemas.openxmlformats.org/drawingml/2006/main" name="Misis">
  <a:themeElements>
    <a:clrScheme name="MISIS">
      <a:dk1>
        <a:sysClr val="windowText" lastClr="000000"/>
      </a:dk1>
      <a:lt1>
        <a:srgbClr val="FFFFFF"/>
      </a:lt1>
      <a:dk2>
        <a:srgbClr val="505569"/>
      </a:dk2>
      <a:lt2>
        <a:srgbClr val="FFFFFF"/>
      </a:lt2>
      <a:accent1>
        <a:srgbClr val="0541F0"/>
      </a:accent1>
      <a:accent2>
        <a:srgbClr val="37EBFF"/>
      </a:accent2>
      <a:accent3>
        <a:srgbClr val="505569"/>
      </a:accent3>
      <a:accent4>
        <a:srgbClr val="0541F0"/>
      </a:accent4>
      <a:accent5>
        <a:srgbClr val="0A1E64"/>
      </a:accent5>
      <a:accent6>
        <a:srgbClr val="0A1E64"/>
      </a:accent6>
      <a:hlink>
        <a:srgbClr val="00B5E2"/>
      </a:hlink>
      <a:folHlink>
        <a:srgbClr val="E4002B"/>
      </a:folHlink>
    </a:clrScheme>
    <a:fontScheme name="MISIS_ppt">
      <a:majorFont>
        <a:latin typeface="Nekst Semi Bold"/>
        <a:ea typeface=""/>
        <a:cs typeface=""/>
      </a:majorFont>
      <a:minorFont>
        <a:latin typeface="TT Norms Pro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747</TotalTime>
  <Words>907</Words>
  <Application>Microsoft Macintosh PowerPoint</Application>
  <PresentationFormat>Произвольный</PresentationFormat>
  <Paragraphs>100</Paragraphs>
  <Slides>29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9" baseType="lpstr">
      <vt:lpstr>Nekst Semi Bold</vt:lpstr>
      <vt:lpstr>Lato</vt:lpstr>
      <vt:lpstr>Calibri</vt:lpstr>
      <vt:lpstr>Arial</vt:lpstr>
      <vt:lpstr>TT Norms Pro</vt:lpstr>
      <vt:lpstr>Tahoma</vt:lpstr>
      <vt:lpstr>.Apple Color Emoji UI</vt:lpstr>
      <vt:lpstr>Cambria</vt:lpstr>
      <vt:lpstr>TT Norms Pro Medium</vt:lpstr>
      <vt:lpstr>Misis</vt:lpstr>
      <vt:lpstr>  ИНФОГРАФИКА</vt:lpstr>
      <vt:lpstr>Обещанный Canvas. Гоу, я создал</vt:lpstr>
      <vt:lpstr>С ЧЕГО НАЧИНАЕТСЯ ИКОНКА?</vt:lpstr>
      <vt:lpstr>Образы</vt:lpstr>
      <vt:lpstr>Образы</vt:lpstr>
      <vt:lpstr>Образы</vt:lpstr>
      <vt:lpstr>Образы</vt:lpstr>
      <vt:lpstr> ПРОВЕРКА ВИЗУАЛЬНОСТИ</vt:lpstr>
      <vt:lpstr>Визуальный вес </vt:lpstr>
      <vt:lpstr>Детали</vt:lpstr>
      <vt:lpstr>Стиль</vt:lpstr>
      <vt:lpstr>Толщина контуров</vt:lpstr>
      <vt:lpstr>ЛОГИКА!!!!!</vt:lpstr>
      <vt:lpstr>Разрывы контуров, не мозга</vt:lpstr>
      <vt:lpstr>Стыковка</vt:lpstr>
      <vt:lpstr>Тени</vt:lpstr>
      <vt:lpstr>Ракурс</vt:lpstr>
      <vt:lpstr> РАБОТА  С ЦВЕТОМ</vt:lpstr>
      <vt:lpstr>Безопасные цвета</vt:lpstr>
      <vt:lpstr>Гармонии</vt:lpstr>
      <vt:lpstr>Меньше лучше</vt:lpstr>
      <vt:lpstr>Оттенков это тоже касается</vt:lpstr>
      <vt:lpstr>Держим стиль, это как удар, только стиль</vt:lpstr>
      <vt:lpstr>ОСТОРОЖНО! Во дворе злой ГРАДИЕНТ 😱 </vt:lpstr>
      <vt:lpstr>Контраст</vt:lpstr>
      <vt:lpstr>Детали и цвет</vt:lpstr>
      <vt:lpstr>Поиграем. Найдите отличия</vt:lpstr>
      <vt:lpstr>Не увлекаемся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ДД</dc:creator>
  <cp:lastModifiedBy>Microsoft Office User</cp:lastModifiedBy>
  <cp:revision>87</cp:revision>
  <dcterms:created xsi:type="dcterms:W3CDTF">2022-07-26T11:52:44Z</dcterms:created>
  <dcterms:modified xsi:type="dcterms:W3CDTF">2023-02-12T21:57:15Z</dcterms:modified>
</cp:coreProperties>
</file>